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2808525" cy="30279975"/>
  <p:notesSz cx="6858000" cy="9144000"/>
  <p:defaultTextStyle>
    <a:defPPr>
      <a:defRPr lang="fr-FR"/>
    </a:defPPr>
    <a:lvl1pPr marL="0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0912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41820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12728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883640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54552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25460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296369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767280" algn="l" defTabSz="29418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50" autoAdjust="0"/>
  </p:normalViewPr>
  <p:slideViewPr>
    <p:cSldViewPr>
      <p:cViewPr varScale="1">
        <p:scale>
          <a:sx n="22" d="100"/>
          <a:sy n="22" d="100"/>
        </p:scale>
        <p:origin x="-276" y="-156"/>
      </p:cViewPr>
      <p:guideLst>
        <p:guide orient="horz" pos="9537"/>
        <p:guide pos="134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2497164" y="6055995"/>
            <a:ext cx="36758253" cy="8074660"/>
          </a:xfrm>
          <a:ln>
            <a:noFill/>
          </a:ln>
        </p:spPr>
        <p:txBody>
          <a:bodyPr vert="horz" tIns="0" rIns="83529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2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2497164" y="14254883"/>
            <a:ext cx="36772523" cy="7738216"/>
          </a:xfrm>
        </p:spPr>
        <p:txBody>
          <a:bodyPr lIns="0" rIns="83529"/>
          <a:lstStyle>
            <a:lvl1pPr marL="0" marR="208822" indent="0" algn="r">
              <a:buNone/>
              <a:defRPr>
                <a:solidFill>
                  <a:schemeClr val="tx1"/>
                </a:solidFill>
              </a:defRPr>
            </a:lvl1pPr>
            <a:lvl2pPr marL="2088215" indent="0" algn="ctr">
              <a:buNone/>
            </a:lvl2pPr>
            <a:lvl3pPr marL="4176431" indent="0" algn="ctr">
              <a:buNone/>
            </a:lvl3pPr>
            <a:lvl4pPr marL="6264646" indent="0" algn="ctr">
              <a:buNone/>
            </a:lvl4pPr>
            <a:lvl5pPr marL="8352861" indent="0" algn="ctr">
              <a:buNone/>
            </a:lvl5pPr>
            <a:lvl6pPr marL="10441076" indent="0" algn="ctr">
              <a:buNone/>
            </a:lvl6pPr>
            <a:lvl7pPr marL="12529292" indent="0" algn="ctr">
              <a:buNone/>
            </a:lvl7pPr>
            <a:lvl8pPr marL="14617507" indent="0" algn="ctr">
              <a:buNone/>
            </a:lvl8pPr>
            <a:lvl9pPr marL="16705722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2895" y="5813755"/>
            <a:ext cx="36387246" cy="601562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2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482895" y="11941843"/>
            <a:ext cx="36387246" cy="6665798"/>
          </a:xfrm>
        </p:spPr>
        <p:txBody>
          <a:bodyPr lIns="208822" rIns="208822" anchor="t"/>
          <a:lstStyle>
            <a:lvl1pPr marL="0" indent="0">
              <a:buNone/>
              <a:defRPr sz="10000">
                <a:solidFill>
                  <a:schemeClr val="tx1"/>
                </a:solidFill>
              </a:defRPr>
            </a:lvl1pPr>
            <a:lvl2pPr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0426" y="3108744"/>
            <a:ext cx="38527673" cy="5046663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140426" y="8477708"/>
            <a:ext cx="18907099" cy="19581051"/>
          </a:xfrm>
        </p:spPr>
        <p:txBody>
          <a:bodyPr/>
          <a:lstStyle>
            <a:lvl1pPr>
              <a:defRPr sz="119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1761000" y="8477708"/>
            <a:ext cx="18907099" cy="19581051"/>
          </a:xfrm>
        </p:spPr>
        <p:txBody>
          <a:bodyPr/>
          <a:lstStyle>
            <a:lvl1pPr>
              <a:defRPr sz="119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0426" y="3108744"/>
            <a:ext cx="38527673" cy="5046663"/>
          </a:xfrm>
        </p:spPr>
        <p:txBody>
          <a:bodyPr tIns="208822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40426" y="8191435"/>
            <a:ext cx="18914533" cy="2911222"/>
          </a:xfrm>
        </p:spPr>
        <p:txBody>
          <a:bodyPr lIns="208822" tIns="0" rIns="208822" bIns="0" anchor="ctr">
            <a:noAutofit/>
          </a:bodyPr>
          <a:lstStyle>
            <a:lvl1pPr marL="0" indent="0">
              <a:buNone/>
              <a:defRPr sz="110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9100" b="1"/>
            </a:lvl2pPr>
            <a:lvl3pPr>
              <a:buNone/>
              <a:defRPr sz="8200" b="1"/>
            </a:lvl3pPr>
            <a:lvl4pPr>
              <a:buNone/>
              <a:defRPr sz="7300" b="1"/>
            </a:lvl4pPr>
            <a:lvl5pPr>
              <a:buNone/>
              <a:defRPr sz="73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21746138" y="8211346"/>
            <a:ext cx="18921963" cy="2891314"/>
          </a:xfrm>
        </p:spPr>
        <p:txBody>
          <a:bodyPr lIns="208822" tIns="0" rIns="208822" bIns="0" anchor="ctr"/>
          <a:lstStyle>
            <a:lvl1pPr marL="0" indent="0">
              <a:buNone/>
              <a:defRPr sz="110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9100" b="1"/>
            </a:lvl2pPr>
            <a:lvl3pPr>
              <a:buNone/>
              <a:defRPr sz="8200" b="1"/>
            </a:lvl3pPr>
            <a:lvl4pPr>
              <a:buNone/>
              <a:defRPr sz="7300" b="1"/>
            </a:lvl4pPr>
            <a:lvl5pPr>
              <a:buNone/>
              <a:defRPr sz="73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140426" y="11102658"/>
            <a:ext cx="18914533" cy="16979922"/>
          </a:xfrm>
        </p:spPr>
        <p:txBody>
          <a:bodyPr tIns="0"/>
          <a:lstStyle>
            <a:lvl1pPr>
              <a:defRPr sz="10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1746138" y="11102658"/>
            <a:ext cx="18921963" cy="16979922"/>
          </a:xfrm>
        </p:spPr>
        <p:txBody>
          <a:bodyPr tIns="0"/>
          <a:lstStyle>
            <a:lvl1pPr>
              <a:defRPr sz="10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0426" y="3108744"/>
            <a:ext cx="38884410" cy="5046663"/>
          </a:xfrm>
        </p:spPr>
        <p:txBody>
          <a:bodyPr vert="horz" tIns="208822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228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10639" y="2271007"/>
            <a:ext cx="12842558" cy="5130774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1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210639" y="7401772"/>
            <a:ext cx="12842558" cy="20186650"/>
          </a:xfrm>
        </p:spPr>
        <p:txBody>
          <a:bodyPr lIns="83529" rIns="83529"/>
          <a:lstStyle>
            <a:lvl1pPr marL="0" indent="0" algn="l">
              <a:buNone/>
              <a:defRPr sz="6400"/>
            </a:lvl1pPr>
            <a:lvl2pPr indent="0" algn="l">
              <a:buNone/>
              <a:defRPr sz="5500"/>
            </a:lvl2pPr>
            <a:lvl3pPr indent="0" algn="l">
              <a:buNone/>
              <a:defRPr sz="4600"/>
            </a:lvl3pPr>
            <a:lvl4pPr indent="0" algn="l">
              <a:buNone/>
              <a:defRPr sz="4100"/>
            </a:lvl4pPr>
            <a:lvl5pPr indent="0" algn="l">
              <a:buNone/>
              <a:defRPr sz="41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6736944" y="7401772"/>
            <a:ext cx="23931155" cy="20186650"/>
          </a:xfrm>
        </p:spPr>
        <p:txBody>
          <a:bodyPr tIns="0"/>
          <a:lstStyle>
            <a:lvl1pPr>
              <a:defRPr sz="12800"/>
            </a:lvl1pPr>
            <a:lvl2pPr>
              <a:defRPr sz="11900"/>
            </a:lvl2pPr>
            <a:lvl3pPr>
              <a:defRPr sz="11000"/>
            </a:lvl3pPr>
            <a:lvl4pPr>
              <a:defRPr sz="9100"/>
            </a:lvl4pPr>
            <a:lvl5pPr>
              <a:defRPr sz="82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14820780" y="4892468"/>
            <a:ext cx="24614902" cy="1816798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643" tIns="208822" rIns="417643" bIns="20882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37472131" y="23664869"/>
            <a:ext cx="727745" cy="68634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643" tIns="208822" rIns="417643" bIns="20882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3902" y="5196767"/>
            <a:ext cx="10359663" cy="6987711"/>
          </a:xfrm>
        </p:spPr>
        <p:txBody>
          <a:bodyPr vert="horz" lIns="208822" tIns="208822" rIns="208822" bIns="208822" anchor="b"/>
          <a:lstStyle>
            <a:lvl1pPr algn="l">
              <a:buNone/>
              <a:defRPr sz="91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853901" y="12489872"/>
            <a:ext cx="10345394" cy="9622303"/>
          </a:xfrm>
        </p:spPr>
        <p:txBody>
          <a:bodyPr lIns="292350" rIns="208822" bIns="208822" anchor="t"/>
          <a:lstStyle>
            <a:lvl1pPr marL="0" indent="0" algn="l">
              <a:spcBef>
                <a:spcPts val="1142"/>
              </a:spcBef>
              <a:buFontTx/>
              <a:buNone/>
              <a:defRPr sz="59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37814197" y="28065053"/>
            <a:ext cx="2853902" cy="1612128"/>
          </a:xfrm>
        </p:spPr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16319079" y="5296201"/>
            <a:ext cx="21618305" cy="17360519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146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44592" y="25681905"/>
            <a:ext cx="42897709" cy="45980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7643" tIns="208822" rIns="417643" bIns="208822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20512418" y="27462257"/>
            <a:ext cx="22296107" cy="2817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7643" tIns="208822" rIns="417643" bIns="208822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1036181" y="4037337"/>
            <a:ext cx="9631918" cy="23011381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140426" y="4037337"/>
            <a:ext cx="28182279" cy="23011381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44592" y="-31543"/>
            <a:ext cx="42897709" cy="45980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7643" tIns="208822" rIns="417643" bIns="208822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20512418" y="-31541"/>
            <a:ext cx="22296107" cy="2817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7643" tIns="208822" rIns="417643" bIns="208822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2140426" y="3108744"/>
            <a:ext cx="38527673" cy="5046663"/>
          </a:xfrm>
          <a:prstGeom prst="rect">
            <a:avLst/>
          </a:prstGeom>
        </p:spPr>
        <p:txBody>
          <a:bodyPr vert="horz" lIns="0" tIns="208822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2140426" y="8545682"/>
            <a:ext cx="38527673" cy="19379184"/>
          </a:xfrm>
          <a:prstGeom prst="rect">
            <a:avLst/>
          </a:prstGeom>
        </p:spPr>
        <p:txBody>
          <a:bodyPr vert="horz" lIns="417643" tIns="208822" rIns="417643" bIns="208822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2140426" y="28065053"/>
            <a:ext cx="9988656" cy="161212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55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F610D8-930F-4FEE-B7C7-E08A1E00315A}" type="datetimeFigureOut">
              <a:rPr lang="fr-FR" smtClean="0"/>
              <a:t>24/08/2010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12485820" y="28065053"/>
            <a:ext cx="15696459" cy="161212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55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37100722" y="28065053"/>
            <a:ext cx="3567377" cy="1612128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55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20FD44-1371-4D60-884F-36653E71F9DC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89030" y="893688"/>
            <a:ext cx="42979628" cy="286650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228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1252929" indent="-1252929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1900" kern="1200">
          <a:solidFill>
            <a:schemeClr val="tx1"/>
          </a:solidFill>
          <a:latin typeface="+mn-lt"/>
          <a:ea typeface="+mn-ea"/>
          <a:cs typeface="+mn-cs"/>
        </a:defRPr>
      </a:lvl1pPr>
      <a:lvl2pPr marL="2923501" indent="-112763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10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indent="-112763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5429360" indent="-960579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6682289" indent="-960579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7935218" indent="-960579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8770504" indent="-835286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7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023433" indent="-835286" algn="l" rtl="0" eaLnBrk="1" latinLnBrk="0" hangingPunct="1">
        <a:spcBef>
          <a:spcPct val="20000"/>
        </a:spcBef>
        <a:buClr>
          <a:schemeClr val="tx2"/>
        </a:buClr>
        <a:buChar char="•"/>
        <a:defRPr kumimoji="0"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1276363" indent="-835286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6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jpeg"/><Relationship Id="rId3" Type="http://schemas.openxmlformats.org/officeDocument/2006/relationships/image" Target="../media/image3.png"/><Relationship Id="rId21" Type="http://schemas.openxmlformats.org/officeDocument/2006/relationships/image" Target="../media/image21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19" Type="http://schemas.openxmlformats.org/officeDocument/2006/relationships/image" Target="../media/image19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10" y="234331"/>
            <a:ext cx="331236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V:\commun\Projets\SLHC\stagiaire\logo_atla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6278" y="234330"/>
            <a:ext cx="1368152" cy="1656185"/>
          </a:xfrm>
          <a:prstGeom prst="rect">
            <a:avLst/>
          </a:prstGeom>
          <a:noFill/>
        </p:spPr>
      </p:pic>
      <p:sp>
        <p:nvSpPr>
          <p:cNvPr id="7" name="Titre 1"/>
          <p:cNvSpPr>
            <a:spLocks noGrp="1"/>
          </p:cNvSpPr>
          <p:nvPr>
            <p:ph type="ctrTitle"/>
          </p:nvPr>
        </p:nvSpPr>
        <p:spPr>
          <a:xfrm>
            <a:off x="7218686" y="234331"/>
            <a:ext cx="27723080" cy="10367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fr-FR" sz="8000" dirty="0" smtClean="0">
                <a:solidFill>
                  <a:srgbClr val="00FFFF"/>
                </a:solidFill>
              </a:rPr>
              <a:t>Etudes thermiques pour l’évolution du détecteur interne d’ATLAS</a:t>
            </a:r>
            <a:endParaRPr lang="fr-FR" sz="8000" dirty="0">
              <a:solidFill>
                <a:srgbClr val="00FFFF"/>
              </a:solidFill>
            </a:endParaRPr>
          </a:p>
        </p:txBody>
      </p:sp>
      <p:cxnSp>
        <p:nvCxnSpPr>
          <p:cNvPr id="15" name="Connecteur droit 14"/>
          <p:cNvCxnSpPr/>
          <p:nvPr/>
        </p:nvCxnSpPr>
        <p:spPr>
          <a:xfrm rot="5400000">
            <a:off x="9558945" y="16616151"/>
            <a:ext cx="23762640" cy="7200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V="1">
            <a:off x="1674070" y="16580147"/>
            <a:ext cx="39532392" cy="7200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3" name="Image 2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30854" y="11251555"/>
            <a:ext cx="518457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Image 23" descr="C:\Documents and Settings\charpentier\Bureau\Docs\h(all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27598" y="6283003"/>
            <a:ext cx="518457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age 2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02862" y="6283003"/>
            <a:ext cx="518457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ZoneTexte 25"/>
          <p:cNvSpPr txBox="1"/>
          <p:nvPr/>
        </p:nvSpPr>
        <p:spPr>
          <a:xfrm>
            <a:off x="2106118" y="4087337"/>
            <a:ext cx="187940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4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Des essais ont été réalisés sur des échantillons d’aluminium de différents type (série 1050 et 5086), dans le but d’obtenir une valeur moyenne du coefficient d’échange convectif.</a:t>
            </a:r>
            <a:endParaRPr lang="fr-FR" sz="4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322142" y="14851955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Echantillons d’aluminium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8082782" y="9883403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Les courbes d’acquisition sont ajustées pour un meilleur résultat.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5427598" y="9883403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Les incertitudes sont acceptables (&lt;10%).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7722742" y="14851955"/>
            <a:ext cx="7128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Les valeurs du coefficient tendent vers une valeur moyenne (10.1107 W/m²/K).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5427598" y="14851955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Des essais de répétabilité ont été effectués.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49934" y="29132186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Geoffrey Charpentier – Août 2010</a:t>
            </a:r>
            <a:endParaRPr lang="fr-FR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1980326" y="4130308"/>
            <a:ext cx="187940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4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 tube en aluminium, élément faisant parti de l’échelle, et accueillant le fluide réfrigérant, a été utilisé pour obtenir des valeurs se rapprochant de ce qu’on pourrait obtenir avec l’échelle, mais de manière plus simple (un seul type de matériau utilis</a:t>
            </a:r>
            <a:r>
              <a:rPr lang="fr-FR" sz="4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fr-FR" sz="4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).  </a:t>
            </a:r>
            <a:endParaRPr lang="fr-FR" sz="4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Image 35" descr="V:\commun\Projets\SLHC\stagiaire\image_simulation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372814" y="8155211"/>
            <a:ext cx="5112568" cy="3456384"/>
          </a:xfrm>
          <a:prstGeom prst="rect">
            <a:avLst/>
          </a:prstGeom>
          <a:noFill/>
        </p:spPr>
      </p:pic>
      <p:sp>
        <p:nvSpPr>
          <p:cNvPr id="37" name="ZoneTexte 36"/>
          <p:cNvSpPr txBox="1"/>
          <p:nvPr/>
        </p:nvSpPr>
        <p:spPr>
          <a:xfrm>
            <a:off x="21980326" y="17084203"/>
            <a:ext cx="187940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4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Le dispositif expérimental a grandement évolué au  fil des différentes mesures. De nombreuses améliorations ont été apportés, permettant des mesures plus rapides, plus variées et plus larges.</a:t>
            </a:r>
            <a:endParaRPr lang="fr-FR" sz="4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34110" y="17156211"/>
            <a:ext cx="187940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4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Pour observer le comportement en température du détecteur interne d’ATLAS de façon  la plus réaliste possible, un modèle réduit d’une échelle de ce détecteur a été fabriquée par le laboratoire et  a servie pour les expériences thermiques.</a:t>
            </a:r>
            <a:endParaRPr lang="fr-FR" sz="4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Image 38" descr="C:\Users\John John\Desktop\Sans titre2.jpg"/>
          <p:cNvPicPr/>
          <p:nvPr/>
        </p:nvPicPr>
        <p:blipFill>
          <a:blip r:embed="rId8" cstate="print"/>
          <a:srcRect b="10455"/>
          <a:stretch>
            <a:fillRect/>
          </a:stretch>
        </p:blipFill>
        <p:spPr bwMode="auto">
          <a:xfrm>
            <a:off x="26372814" y="12043643"/>
            <a:ext cx="511256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Image 39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773414" y="8155211"/>
            <a:ext cx="511256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Image 40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773414" y="12039015"/>
            <a:ext cx="5112568" cy="346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Image 41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923542" y="26517251"/>
            <a:ext cx="5598622" cy="97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Image 42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067558" y="19388459"/>
            <a:ext cx="518457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Image 43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86838" y="24797836"/>
            <a:ext cx="5112568" cy="344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Image 44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658846" y="19388459"/>
            <a:ext cx="518457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charpentier\Bureau\IMG_057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01739" y="19388459"/>
            <a:ext cx="6432715" cy="5184576"/>
          </a:xfrm>
          <a:prstGeom prst="rect">
            <a:avLst/>
          </a:prstGeom>
          <a:noFill/>
        </p:spPr>
      </p:pic>
      <p:pic>
        <p:nvPicPr>
          <p:cNvPr id="47" name="Image 46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340366" y="24114853"/>
            <a:ext cx="511256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Image 48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5427598" y="11251555"/>
            <a:ext cx="518457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ZoneTexte 49"/>
          <p:cNvSpPr txBox="1"/>
          <p:nvPr/>
        </p:nvSpPr>
        <p:spPr>
          <a:xfrm>
            <a:off x="22196350" y="12083707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Les débitmètres n’étant pas calibrés pour le fluide utilisé, il a fallu établir des courbes correctives.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22052334" y="8195275"/>
            <a:ext cx="4248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Toutes les différentes données obtenues par l’expérience seront recoupées avec les simulations faites par ordinateur.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31701406" y="6643043"/>
            <a:ext cx="9073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On obtient deux séries de valeurs  de coefficient selon si le tube est plein d’eau ou d’air. 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21908318" y="27499229"/>
            <a:ext cx="5904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Un bâti a été construite et installée dans la chambre ventilée pour tenir les sondes.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22196350" y="23206624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Schéma final du dispositif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4280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4543425"/>
            <a:ext cx="428085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4543425"/>
            <a:ext cx="428085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5" name="Image 64" descr="C:\Documents and Settings\charpentier\Bureau\Resultats_banc\Photos\circuit de refroidissement.jpg"/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677070" y="19388459"/>
            <a:ext cx="504056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Image 65" descr="C:\Documents and Settings\charpentier\Bureau\Resultats_banc\Photos\banc ouvert.jpg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8677070" y="23780947"/>
            <a:ext cx="504056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ZoneTexte 66"/>
          <p:cNvSpPr txBox="1"/>
          <p:nvPr/>
        </p:nvSpPr>
        <p:spPr>
          <a:xfrm>
            <a:off x="37102006" y="12543631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Les premières observations en refroidissement ont été obtenues.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7102006" y="8443243"/>
            <a:ext cx="3600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Les mesures avec le tube plein d’eau sont plus proches entre elles que pour l’air.</a:t>
            </a:r>
            <a:endParaRPr lang="fr-FR" sz="3600" dirty="0"/>
          </a:p>
        </p:txBody>
      </p:sp>
      <p:sp>
        <p:nvSpPr>
          <p:cNvPr id="71" name="ZoneTexte 70"/>
          <p:cNvSpPr txBox="1"/>
          <p:nvPr/>
        </p:nvSpPr>
        <p:spPr>
          <a:xfrm>
            <a:off x="34797750" y="24729240"/>
            <a:ext cx="61926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Montage expérimental final. Un réservoir a été installé au-dessus de la pompe, le circuit de refroidissement a été entièrement revu et on peut également remarquer la présence du circuit de dérivation.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28605062" y="28053226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Montage expérimental initial.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3564502" y="7291115"/>
            <a:ext cx="78790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Modélisation d’un tube avec son échelle. </a:t>
            </a:r>
            <a:endParaRPr lang="fr-FR" sz="3600" dirty="0"/>
          </a:p>
        </p:txBody>
      </p:sp>
      <p:pic>
        <p:nvPicPr>
          <p:cNvPr id="74" name="Image 73"/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2628399" y="19388459"/>
            <a:ext cx="4248472" cy="3892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C:\Documents and Settings\charpentier\Bureau\Resultats_banc\IMG_0574.jpg"/>
          <p:cNvPicPr>
            <a:picLocks noChangeAspect="1" noChangeArrowheads="1"/>
          </p:cNvPicPr>
          <p:nvPr/>
        </p:nvPicPr>
        <p:blipFill>
          <a:blip r:embed="rId21" cstate="print"/>
          <a:srcRect l="10497" t="27695" r="8378" b="30408"/>
          <a:stretch>
            <a:fillRect/>
          </a:stretch>
        </p:blipFill>
        <p:spPr bwMode="auto">
          <a:xfrm rot="5400000">
            <a:off x="557734" y="8983515"/>
            <a:ext cx="8424936" cy="3023912"/>
          </a:xfrm>
          <a:prstGeom prst="rect">
            <a:avLst/>
          </a:prstGeom>
          <a:noFill/>
        </p:spPr>
      </p:pic>
      <p:sp>
        <p:nvSpPr>
          <p:cNvPr id="78" name="ZoneTexte 77"/>
          <p:cNvSpPr txBox="1"/>
          <p:nvPr/>
        </p:nvSpPr>
        <p:spPr>
          <a:xfrm>
            <a:off x="2034110" y="19748499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Les valeurs du coefficient en réchauffement sont semblables à celles obtenues avec le tube. Elles sont également proches entre elles.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14707518" y="23060867"/>
            <a:ext cx="5904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Vue en coupe de l’échelle : on remarque la présence de différents matériaux entourant le tube.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14995550" y="27669379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Vue de dessus du modèle réduit de l’échelle.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2034110" y="23924963"/>
            <a:ext cx="60486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L’allure du coefficient « h » en refroidissement varie selon la température du fluide réfrigérant. Ce résultat est surprenant et d’autres test doivent être réaliser pour confirmer ou infirmer cette tendance.</a:t>
            </a:r>
            <a:endParaRPr lang="fr-FR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8946878" y="2322563"/>
            <a:ext cx="25274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i="1" dirty="0" smtClean="0"/>
              <a:t>Recherche réalisée dans le cadre du stage de deuxième année d’ingénieur de </a:t>
            </a:r>
            <a:r>
              <a:rPr lang="fr-FR" sz="4800" i="1" dirty="0" err="1" smtClean="0"/>
              <a:t>Polytech’Paris</a:t>
            </a:r>
            <a:r>
              <a:rPr lang="fr-FR" sz="4800" i="1" dirty="0" smtClean="0"/>
              <a:t> Sud</a:t>
            </a:r>
            <a:endParaRPr lang="fr-FR" sz="4800" i="1" dirty="0"/>
          </a:p>
        </p:txBody>
      </p:sp>
      <p:pic>
        <p:nvPicPr>
          <p:cNvPr id="84" name="Image 83" descr="C:\Documents and Settings\Wahel Saleh\Bureau\Polytech_ParisSud_c.gif"/>
          <p:cNvPicPr/>
          <p:nvPr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37822086" y="306339"/>
            <a:ext cx="46805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462</TotalTime>
  <Words>408</Words>
  <Application>Microsoft Office PowerPoint</Application>
  <PresentationFormat>Personnalisé</PresentationFormat>
  <Paragraphs>26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Débit</vt:lpstr>
      <vt:lpstr>Etudes thermiques pour l’évolution du détecteur interne d’ATLAS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charpentier</dc:creator>
  <cp:lastModifiedBy>charpentier</cp:lastModifiedBy>
  <cp:revision>47</cp:revision>
  <dcterms:created xsi:type="dcterms:W3CDTF">2010-08-24T08:05:17Z</dcterms:created>
  <dcterms:modified xsi:type="dcterms:W3CDTF">2010-08-24T15:47:43Z</dcterms:modified>
</cp:coreProperties>
</file>